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9" r:id="rId1"/>
  </p:sldMasterIdLst>
  <p:sldIdLst>
    <p:sldId id="256" r:id="rId2"/>
    <p:sldId id="259" r:id="rId3"/>
    <p:sldId id="258" r:id="rId4"/>
    <p:sldId id="260" r:id="rId5"/>
    <p:sldId id="261" r:id="rId6"/>
    <p:sldId id="270" r:id="rId7"/>
    <p:sldId id="273" r:id="rId8"/>
    <p:sldId id="277" r:id="rId9"/>
    <p:sldId id="276" r:id="rId10"/>
    <p:sldId id="268" r:id="rId11"/>
    <p:sldId id="262" r:id="rId12"/>
    <p:sldId id="265" r:id="rId13"/>
    <p:sldId id="280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9348AD0-E440-3F49-BADC-E57BEB48114B}" type="datetimeFigureOut">
              <a:rPr lang="it-IT" smtClean="0"/>
              <a:t>03/12/12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FC59D32-6099-F94E-A38D-011165CF5372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  <p:sldLayoutId id="2147483996" r:id="rId17"/>
    <p:sldLayoutId id="2147483997" r:id="rId18"/>
    <p:sldLayoutId id="2147483998" r:id="rId19"/>
    <p:sldLayoutId id="214748399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8736" y="758791"/>
            <a:ext cx="8175478" cy="5175461"/>
          </a:xfrm>
        </p:spPr>
        <p:txBody>
          <a:bodyPr/>
          <a:lstStyle/>
          <a:p>
            <a:pPr algn="r"/>
            <a:r>
              <a:rPr lang="it-IT" sz="3200" b="1" dirty="0">
                <a:latin typeface="Chalkduster"/>
                <a:cs typeface="Chalkduster"/>
              </a:rPr>
              <a:t>Quelli che mi lasciano proprio senza fiato sono i libri che quando li hai finiti di leggere e tutto quel che segue vorresti che l'autore fosse tuo amico per la pelle e poterlo chiamare al telefono tutte le volte che ti gira. </a:t>
            </a:r>
            <a:r>
              <a:rPr lang="it-IT" sz="3200" dirty="0" smtClean="0">
                <a:latin typeface="Chalkduster"/>
                <a:cs typeface="Chalkduster"/>
              </a:rPr>
              <a:t/>
            </a:r>
            <a:br>
              <a:rPr lang="it-IT" sz="3200" dirty="0" smtClean="0">
                <a:latin typeface="Chalkduster"/>
                <a:cs typeface="Chalkduster"/>
              </a:rPr>
            </a:br>
            <a:r>
              <a:rPr lang="it-IT" sz="1800" dirty="0" smtClean="0">
                <a:latin typeface="Chalkduster"/>
                <a:cs typeface="Chalkduster"/>
              </a:rPr>
              <a:t>(J.D. Salinger, Il giovane Holden)</a:t>
            </a:r>
            <a:endParaRPr lang="it-IT" sz="18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547684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436080" y="4481983"/>
            <a:ext cx="6477000" cy="1914144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it-IT" sz="7200" dirty="0" smtClean="0">
                <a:latin typeface="Chalkduster"/>
                <a:cs typeface="Chalkduster"/>
              </a:rPr>
              <a:t>Eneide, proemio</a:t>
            </a:r>
            <a:endParaRPr lang="it-IT" sz="72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504740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259747" y="527856"/>
            <a:ext cx="8197644" cy="615281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it-IT" sz="2400" dirty="0">
                <a:latin typeface="+mj-lt"/>
                <a:cs typeface="Georgia"/>
              </a:rPr>
              <a:t>Canto le armi e </a:t>
            </a:r>
            <a:r>
              <a:rPr lang="it-IT" sz="2400" dirty="0" smtClean="0">
                <a:latin typeface="+mj-lt"/>
                <a:cs typeface="Georgia"/>
              </a:rPr>
              <a:t>l'uomo </a:t>
            </a:r>
            <a:r>
              <a:rPr lang="it-IT" sz="2400" dirty="0">
                <a:latin typeface="+mj-lt"/>
                <a:cs typeface="Georgia"/>
              </a:rPr>
              <a:t>che per primo dalle terre di Troia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raggiunse esule l'Italia per volere del fato e le sponde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 err="1">
                <a:latin typeface="+mj-lt"/>
                <a:cs typeface="Georgia"/>
              </a:rPr>
              <a:t>lavinie</a:t>
            </a:r>
            <a:r>
              <a:rPr lang="it-IT" sz="2400" dirty="0">
                <a:latin typeface="+mj-lt"/>
                <a:cs typeface="Georgia"/>
              </a:rPr>
              <a:t>, molto per forza di dei travagliato in terra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e in mare, e per la memore ira della crudele Giunone,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e molto avendo sofferto in guerra, pur di fondare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la città, e introdurre nel Lazio i Penati, di dove la stirpe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latina, e i padri albani e le mura dell'alta Roma.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 smtClean="0">
                <a:latin typeface="+mj-lt"/>
                <a:cs typeface="Georgia"/>
              </a:rPr>
              <a:t>O Musa, dimmi </a:t>
            </a:r>
            <a:r>
              <a:rPr lang="it-IT" sz="2400" dirty="0">
                <a:latin typeface="+mj-lt"/>
                <a:cs typeface="Georgia"/>
              </a:rPr>
              <a:t>le cause, per quali offese al suo nume,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di cosa dolendosi, la regina degli dei costrinse un uomo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insigne per pietà a trascorrere tante sventure, ad imbattersi</a:t>
            </a:r>
            <a:br>
              <a:rPr lang="it-IT" sz="2400" dirty="0">
                <a:latin typeface="+mj-lt"/>
                <a:cs typeface="Georgia"/>
              </a:rPr>
            </a:br>
            <a:r>
              <a:rPr lang="it-IT" sz="2400" dirty="0">
                <a:latin typeface="+mj-lt"/>
                <a:cs typeface="Georgia"/>
              </a:rPr>
              <a:t>in tanti travagli? Tali nell'animo dei celesti le ire?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259747" y="611709"/>
            <a:ext cx="2148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Canto le armi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08128" y="611709"/>
            <a:ext cx="1102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l'uomo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64577" y="1116542"/>
            <a:ext cx="165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esule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60033" y="1103662"/>
            <a:ext cx="2506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per volere del fato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932429" y="1615380"/>
            <a:ext cx="5213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cs typeface="Georgia"/>
              </a:rPr>
              <a:t> </a:t>
            </a:r>
            <a:r>
              <a:rPr lang="it-IT" sz="2400" dirty="0">
                <a:solidFill>
                  <a:srgbClr val="FF0000"/>
                </a:solidFill>
                <a:cs typeface="Georgia"/>
              </a:rPr>
              <a:t>per forza di dei travagliato in terra</a:t>
            </a:r>
            <a:br>
              <a:rPr lang="it-IT" sz="2400" dirty="0">
                <a:solidFill>
                  <a:srgbClr val="FF0000"/>
                </a:solidFill>
                <a:cs typeface="Georgia"/>
              </a:rPr>
            </a:b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59747" y="2131984"/>
            <a:ext cx="187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e in mare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86593" y="2657134"/>
            <a:ext cx="3107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e</a:t>
            </a:r>
            <a:r>
              <a:rPr lang="it-IT" dirty="0">
                <a:cs typeface="Georgia"/>
              </a:rPr>
              <a:t> </a:t>
            </a:r>
            <a:r>
              <a:rPr lang="it-IT" sz="2400" dirty="0">
                <a:solidFill>
                  <a:srgbClr val="FF0000"/>
                </a:solidFill>
                <a:cs typeface="Georgia"/>
              </a:rPr>
              <a:t>molto avendo sofferto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253175" y="4194595"/>
            <a:ext cx="1721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O Musa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3175" y="5206909"/>
            <a:ext cx="280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insigne per pietà 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577218" y="5718710"/>
            <a:ext cx="2564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cs typeface="Georgia"/>
              </a:rPr>
              <a:t>tanti travagli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73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527815" y="428883"/>
            <a:ext cx="8032701" cy="5773421"/>
          </a:xfrm>
        </p:spPr>
        <p:txBody>
          <a:bodyPr>
            <a:noAutofit/>
          </a:bodyPr>
          <a:lstStyle/>
          <a:p>
            <a:r>
              <a:rPr lang="it-IT" sz="2800" dirty="0">
                <a:latin typeface="+mj-lt"/>
                <a:cs typeface="Chalkduster"/>
              </a:rPr>
              <a:t>Arma </a:t>
            </a:r>
            <a:r>
              <a:rPr lang="it-IT" sz="2800" dirty="0" err="1">
                <a:latin typeface="+mj-lt"/>
                <a:cs typeface="Chalkduster"/>
              </a:rPr>
              <a:t>virumque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 smtClean="0">
                <a:latin typeface="+mj-lt"/>
                <a:cs typeface="Chalkduster"/>
              </a:rPr>
              <a:t>cano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 smtClean="0">
                <a:latin typeface="+mj-lt"/>
                <a:cs typeface="Chalkduster"/>
              </a:rPr>
              <a:t>Troiae</a:t>
            </a:r>
            <a:r>
              <a:rPr lang="it-IT" sz="2800" dirty="0" smtClean="0">
                <a:latin typeface="+mj-lt"/>
                <a:cs typeface="Chalkduster"/>
              </a:rPr>
              <a:t> </a:t>
            </a:r>
            <a:r>
              <a:rPr lang="it-IT" sz="2800" dirty="0">
                <a:latin typeface="+mj-lt"/>
                <a:cs typeface="Chalkduster"/>
              </a:rPr>
              <a:t>qui </a:t>
            </a:r>
            <a:r>
              <a:rPr lang="it-IT" sz="2800" dirty="0" err="1">
                <a:latin typeface="+mj-lt"/>
                <a:cs typeface="Chalkduster"/>
              </a:rPr>
              <a:t>primus</a:t>
            </a:r>
            <a:r>
              <a:rPr lang="it-IT" sz="2800" dirty="0">
                <a:latin typeface="+mj-lt"/>
                <a:cs typeface="Chalkduster"/>
              </a:rPr>
              <a:t> ab </a:t>
            </a:r>
            <a:r>
              <a:rPr lang="it-IT" sz="2800" dirty="0" err="1" smtClean="0">
                <a:latin typeface="+mj-lt"/>
                <a:cs typeface="Chalkduster"/>
              </a:rPr>
              <a:t>oris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 smtClean="0">
                <a:latin typeface="+mj-lt"/>
                <a:cs typeface="Chalkduster"/>
              </a:rPr>
              <a:t>Italiam</a:t>
            </a:r>
            <a:r>
              <a:rPr lang="it-IT" sz="2800" dirty="0" smtClean="0">
                <a:latin typeface="+mj-lt"/>
                <a:cs typeface="Chalkduster"/>
              </a:rPr>
              <a:t> </a:t>
            </a:r>
            <a:r>
              <a:rPr lang="it-IT" sz="2800" dirty="0">
                <a:latin typeface="+mj-lt"/>
                <a:cs typeface="Chalkduster"/>
              </a:rPr>
              <a:t>fato </a:t>
            </a:r>
            <a:r>
              <a:rPr lang="it-IT" sz="2800" dirty="0" err="1" smtClean="0">
                <a:latin typeface="+mj-lt"/>
                <a:cs typeface="Chalkduster"/>
              </a:rPr>
              <a:t>profugus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 smtClean="0">
                <a:latin typeface="+mj-lt"/>
                <a:cs typeface="Chalkduster"/>
              </a:rPr>
              <a:t>Laviniaque</a:t>
            </a:r>
            <a:r>
              <a:rPr lang="it-IT" sz="2800" dirty="0" smtClean="0">
                <a:latin typeface="+mj-lt"/>
                <a:cs typeface="Chalkduster"/>
              </a:rPr>
              <a:t> </a:t>
            </a:r>
            <a:r>
              <a:rPr lang="it-IT" sz="2800" dirty="0" err="1" smtClean="0">
                <a:latin typeface="+mj-lt"/>
                <a:cs typeface="Chalkduster"/>
              </a:rPr>
              <a:t>venit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>
                <a:latin typeface="+mj-lt"/>
                <a:cs typeface="Chalkduster"/>
              </a:rPr>
              <a:t>litora</a:t>
            </a:r>
            <a:r>
              <a:rPr lang="it-IT" sz="2800" dirty="0">
                <a:latin typeface="+mj-lt"/>
                <a:cs typeface="Chalkduster"/>
              </a:rPr>
              <a:t>, </a:t>
            </a:r>
            <a:r>
              <a:rPr lang="it-IT" sz="2800" dirty="0" err="1">
                <a:latin typeface="+mj-lt"/>
                <a:cs typeface="Chalkduster"/>
              </a:rPr>
              <a:t>multum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ille</a:t>
            </a:r>
            <a:r>
              <a:rPr lang="it-IT" sz="2800" dirty="0">
                <a:latin typeface="+mj-lt"/>
                <a:cs typeface="Chalkduster"/>
              </a:rPr>
              <a:t> et </a:t>
            </a:r>
            <a:r>
              <a:rPr lang="it-IT" sz="2800" dirty="0" err="1">
                <a:latin typeface="+mj-lt"/>
                <a:cs typeface="Chalkduster"/>
              </a:rPr>
              <a:t>terris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iactatus</a:t>
            </a:r>
            <a:r>
              <a:rPr lang="it-IT" sz="2800" dirty="0">
                <a:latin typeface="+mj-lt"/>
                <a:cs typeface="Chalkduster"/>
              </a:rPr>
              <a:t> et </a:t>
            </a:r>
            <a:r>
              <a:rPr lang="it-IT" sz="2800" dirty="0" smtClean="0">
                <a:latin typeface="+mj-lt"/>
                <a:cs typeface="Chalkduster"/>
              </a:rPr>
              <a:t>alto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>
                <a:latin typeface="+mj-lt"/>
                <a:cs typeface="Chalkduster"/>
              </a:rPr>
              <a:t>vi </a:t>
            </a:r>
            <a:r>
              <a:rPr lang="it-IT" sz="2800" dirty="0" err="1" smtClean="0">
                <a:latin typeface="+mj-lt"/>
                <a:cs typeface="Chalkduster"/>
              </a:rPr>
              <a:t>superum</a:t>
            </a:r>
            <a:r>
              <a:rPr lang="it-IT" sz="2800" dirty="0" smtClean="0">
                <a:latin typeface="+mj-lt"/>
                <a:cs typeface="Chalkduster"/>
              </a:rPr>
              <a:t>, </a:t>
            </a:r>
            <a:r>
              <a:rPr lang="it-IT" sz="2800" dirty="0" err="1">
                <a:latin typeface="+mj-lt"/>
                <a:cs typeface="Chalkduster"/>
              </a:rPr>
              <a:t>saevae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memorem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Iunonis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ob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 smtClean="0">
                <a:latin typeface="+mj-lt"/>
                <a:cs typeface="Chalkduster"/>
              </a:rPr>
              <a:t>iram</a:t>
            </a:r>
            <a:r>
              <a:rPr lang="it-IT" sz="2800" dirty="0">
                <a:latin typeface="+mj-lt"/>
                <a:cs typeface="Chalkduster"/>
              </a:rPr>
              <a:t>,</a:t>
            </a:r>
          </a:p>
          <a:p>
            <a:r>
              <a:rPr lang="it-IT" sz="2800" dirty="0">
                <a:latin typeface="+mj-lt"/>
                <a:cs typeface="Chalkduster"/>
              </a:rPr>
              <a:t>multa </a:t>
            </a:r>
            <a:r>
              <a:rPr lang="it-IT" sz="2800" dirty="0" err="1">
                <a:latin typeface="+mj-lt"/>
                <a:cs typeface="Chalkduster"/>
              </a:rPr>
              <a:t>quoque</a:t>
            </a:r>
            <a:r>
              <a:rPr lang="it-IT" sz="2800" dirty="0">
                <a:latin typeface="+mj-lt"/>
                <a:cs typeface="Chalkduster"/>
              </a:rPr>
              <a:t> et bello </a:t>
            </a:r>
            <a:r>
              <a:rPr lang="it-IT" sz="2800" dirty="0" err="1">
                <a:latin typeface="+mj-lt"/>
                <a:cs typeface="Chalkduster"/>
              </a:rPr>
              <a:t>passus</a:t>
            </a:r>
            <a:r>
              <a:rPr lang="it-IT" sz="2800" dirty="0">
                <a:latin typeface="+mj-lt"/>
                <a:cs typeface="Chalkduster"/>
              </a:rPr>
              <a:t>, dum </a:t>
            </a:r>
            <a:r>
              <a:rPr lang="it-IT" sz="2800" dirty="0" err="1">
                <a:latin typeface="+mj-lt"/>
                <a:cs typeface="Chalkduster"/>
              </a:rPr>
              <a:t>conderet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urbem</a:t>
            </a:r>
            <a:r>
              <a:rPr lang="it-IT" sz="2800" dirty="0" smtClean="0">
                <a:latin typeface="+mj-lt"/>
                <a:cs typeface="Chalkduster"/>
              </a:rPr>
              <a:t>,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>
                <a:latin typeface="+mj-lt"/>
                <a:cs typeface="Chalkduster"/>
              </a:rPr>
              <a:t>inferretque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deos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Latio</a:t>
            </a:r>
            <a:r>
              <a:rPr lang="it-IT" sz="2800" dirty="0">
                <a:latin typeface="+mj-lt"/>
                <a:cs typeface="Chalkduster"/>
              </a:rPr>
              <a:t>, </a:t>
            </a:r>
            <a:r>
              <a:rPr lang="it-IT" sz="2800" dirty="0" err="1">
                <a:latin typeface="+mj-lt"/>
                <a:cs typeface="Chalkduster"/>
              </a:rPr>
              <a:t>genus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unde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Latinum</a:t>
            </a:r>
            <a:r>
              <a:rPr lang="it-IT" sz="2800" dirty="0" smtClean="0">
                <a:latin typeface="+mj-lt"/>
                <a:cs typeface="Chalkduster"/>
              </a:rPr>
              <a:t>,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>
                <a:latin typeface="+mj-lt"/>
                <a:cs typeface="Chalkduster"/>
              </a:rPr>
              <a:t>Albanique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patres</a:t>
            </a:r>
            <a:r>
              <a:rPr lang="it-IT" sz="2800" dirty="0">
                <a:latin typeface="+mj-lt"/>
                <a:cs typeface="Chalkduster"/>
              </a:rPr>
              <a:t>, </a:t>
            </a:r>
            <a:r>
              <a:rPr lang="it-IT" sz="2800" dirty="0" err="1">
                <a:latin typeface="+mj-lt"/>
                <a:cs typeface="Chalkduster"/>
              </a:rPr>
              <a:t>atque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altae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moenia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Romae</a:t>
            </a:r>
            <a:r>
              <a:rPr lang="it-IT" sz="2800" dirty="0" smtClean="0">
                <a:latin typeface="+mj-lt"/>
                <a:cs typeface="Chalkduster"/>
              </a:rPr>
              <a:t>.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>
                <a:latin typeface="+mj-lt"/>
                <a:cs typeface="Chalkduster"/>
              </a:rPr>
              <a:t>Musa, </a:t>
            </a:r>
            <a:r>
              <a:rPr lang="it-IT" sz="2800" dirty="0" err="1">
                <a:latin typeface="+mj-lt"/>
                <a:cs typeface="Chalkduster"/>
              </a:rPr>
              <a:t>mihi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causas</a:t>
            </a:r>
            <a:r>
              <a:rPr lang="it-IT" sz="2800" dirty="0">
                <a:latin typeface="+mj-lt"/>
                <a:cs typeface="Chalkduster"/>
              </a:rPr>
              <a:t> memora, quo </a:t>
            </a:r>
            <a:r>
              <a:rPr lang="it-IT" sz="2800" dirty="0" err="1">
                <a:latin typeface="+mj-lt"/>
                <a:cs typeface="Chalkduster"/>
              </a:rPr>
              <a:t>numine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laeso</a:t>
            </a:r>
            <a:r>
              <a:rPr lang="it-IT" sz="2800" dirty="0" smtClean="0">
                <a:latin typeface="+mj-lt"/>
                <a:cs typeface="Chalkduster"/>
              </a:rPr>
              <a:t>,</a:t>
            </a:r>
            <a:r>
              <a:rPr lang="it-IT" sz="2800" dirty="0">
                <a:latin typeface="+mj-lt"/>
                <a:cs typeface="Chalkduster"/>
              </a:rPr>
              <a:t> </a:t>
            </a:r>
          </a:p>
          <a:p>
            <a:r>
              <a:rPr lang="it-IT" sz="2800" dirty="0" err="1">
                <a:latin typeface="+mj-lt"/>
                <a:cs typeface="Chalkduster"/>
              </a:rPr>
              <a:t>quidve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dolens</a:t>
            </a:r>
            <a:r>
              <a:rPr lang="it-IT" sz="2800" dirty="0">
                <a:latin typeface="+mj-lt"/>
                <a:cs typeface="Chalkduster"/>
              </a:rPr>
              <a:t>, regina </a:t>
            </a:r>
            <a:r>
              <a:rPr lang="it-IT" sz="2800" dirty="0" err="1">
                <a:latin typeface="+mj-lt"/>
                <a:cs typeface="Chalkduster"/>
              </a:rPr>
              <a:t>deum</a:t>
            </a:r>
            <a:r>
              <a:rPr lang="it-IT" sz="2800" dirty="0">
                <a:latin typeface="+mj-lt"/>
                <a:cs typeface="Chalkduster"/>
              </a:rPr>
              <a:t> tot volvere </a:t>
            </a:r>
            <a:r>
              <a:rPr lang="it-IT" sz="2800" dirty="0" smtClean="0">
                <a:latin typeface="+mj-lt"/>
                <a:cs typeface="Chalkduster"/>
              </a:rPr>
              <a:t>casus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>
                <a:latin typeface="+mj-lt"/>
                <a:cs typeface="Chalkduster"/>
              </a:rPr>
              <a:t>insignem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pietate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virum</a:t>
            </a:r>
            <a:r>
              <a:rPr lang="it-IT" sz="2800" dirty="0">
                <a:latin typeface="+mj-lt"/>
                <a:cs typeface="Chalkduster"/>
              </a:rPr>
              <a:t>, tot adire </a:t>
            </a:r>
            <a:r>
              <a:rPr lang="it-IT" sz="2800" dirty="0" err="1" smtClean="0">
                <a:latin typeface="+mj-lt"/>
                <a:cs typeface="Chalkduster"/>
              </a:rPr>
              <a:t>labores</a:t>
            </a:r>
            <a:endParaRPr lang="it-IT" sz="2800" dirty="0">
              <a:latin typeface="+mj-lt"/>
              <a:cs typeface="Chalkduster"/>
            </a:endParaRPr>
          </a:p>
          <a:p>
            <a:r>
              <a:rPr lang="it-IT" sz="2800" dirty="0" err="1">
                <a:latin typeface="+mj-lt"/>
                <a:cs typeface="Chalkduster"/>
              </a:rPr>
              <a:t>impulerit</a:t>
            </a:r>
            <a:r>
              <a:rPr lang="it-IT" sz="2800" dirty="0">
                <a:latin typeface="+mj-lt"/>
                <a:cs typeface="Chalkduster"/>
              </a:rPr>
              <a:t>. </a:t>
            </a:r>
            <a:r>
              <a:rPr lang="it-IT" sz="2800" dirty="0" err="1">
                <a:latin typeface="+mj-lt"/>
                <a:cs typeface="Chalkduster"/>
              </a:rPr>
              <a:t>Tantaene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animis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caelestibus</a:t>
            </a:r>
            <a:r>
              <a:rPr lang="it-IT" sz="2800" dirty="0">
                <a:latin typeface="+mj-lt"/>
                <a:cs typeface="Chalkduster"/>
              </a:rPr>
              <a:t> </a:t>
            </a:r>
            <a:r>
              <a:rPr lang="it-IT" sz="2800" dirty="0" err="1">
                <a:latin typeface="+mj-lt"/>
                <a:cs typeface="Chalkduster"/>
              </a:rPr>
              <a:t>irae</a:t>
            </a:r>
            <a:r>
              <a:rPr lang="it-IT" sz="2800" dirty="0">
                <a:latin typeface="+mj-lt"/>
                <a:cs typeface="Chalkduster"/>
              </a:rPr>
              <a:t>?</a:t>
            </a:r>
          </a:p>
          <a:p>
            <a:endParaRPr lang="it-IT" sz="2800" dirty="0">
              <a:latin typeface="+mj-lt"/>
              <a:cs typeface="Chalkduster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4688" y="367655"/>
            <a:ext cx="274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cs typeface="Chalkduster"/>
              </a:rPr>
              <a:t>Arma </a:t>
            </a:r>
            <a:r>
              <a:rPr lang="it-IT" sz="2800" dirty="0" err="1">
                <a:solidFill>
                  <a:srgbClr val="FF0000"/>
                </a:solidFill>
                <a:cs typeface="Chalkduster"/>
              </a:rPr>
              <a:t>virumque</a:t>
            </a:r>
            <a:r>
              <a:rPr lang="it-IT" sz="2800" dirty="0">
                <a:solidFill>
                  <a:srgbClr val="FF0000"/>
                </a:solidFill>
                <a:cs typeface="Chalkduster"/>
              </a:rPr>
              <a:t> 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40530" y="378745"/>
            <a:ext cx="207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FF0000"/>
                </a:solidFill>
                <a:cs typeface="Chalkduster"/>
              </a:rPr>
              <a:t>cano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20773" y="807315"/>
            <a:ext cx="205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cs typeface="Chalkduster"/>
              </a:rPr>
              <a:t>fato </a:t>
            </a:r>
            <a:r>
              <a:rPr lang="it-IT" sz="2800" dirty="0" err="1">
                <a:solidFill>
                  <a:srgbClr val="FF0000"/>
                </a:solidFill>
                <a:cs typeface="Chalkduster"/>
              </a:rPr>
              <a:t>profugus</a:t>
            </a:r>
            <a:r>
              <a:rPr lang="it-IT" sz="2800" dirty="0">
                <a:solidFill>
                  <a:srgbClr val="FF0000"/>
                </a:solidFill>
                <a:cs typeface="Chalkduster"/>
              </a:rPr>
              <a:t> 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327631" y="1230263"/>
            <a:ext cx="2021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FF0000"/>
                </a:solidFill>
                <a:cs typeface="Chalkduster"/>
              </a:rPr>
              <a:t>iactatus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7815" y="1638820"/>
            <a:ext cx="1921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cs typeface="Chalkduster"/>
              </a:rPr>
              <a:t>vi </a:t>
            </a:r>
            <a:r>
              <a:rPr lang="it-IT" sz="2800" dirty="0" err="1">
                <a:solidFill>
                  <a:srgbClr val="FF0000"/>
                </a:solidFill>
                <a:cs typeface="Chalkduster"/>
              </a:rPr>
              <a:t>superum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709398" y="2078480"/>
            <a:ext cx="1737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FF0000"/>
                </a:solidFill>
                <a:cs typeface="Chalkduster"/>
              </a:rPr>
              <a:t>passus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7815" y="3361343"/>
            <a:ext cx="1577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cs typeface="Chalkduster"/>
              </a:rPr>
              <a:t>Musa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74710" y="3359026"/>
            <a:ext cx="163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cs typeface="Chalkduster"/>
              </a:rPr>
              <a:t>memora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4688" y="4213628"/>
            <a:ext cx="4461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FF0000"/>
                </a:solidFill>
                <a:cs typeface="Chalkduster"/>
              </a:rPr>
              <a:t>insignem</a:t>
            </a:r>
            <a:r>
              <a:rPr lang="it-IT" sz="2800" dirty="0">
                <a:solidFill>
                  <a:srgbClr val="FF0000"/>
                </a:solidFill>
                <a:cs typeface="Chalkduster"/>
              </a:rPr>
              <a:t> </a:t>
            </a:r>
            <a:r>
              <a:rPr lang="it-IT" sz="2800" dirty="0" err="1">
                <a:solidFill>
                  <a:srgbClr val="FF0000"/>
                </a:solidFill>
                <a:cs typeface="Chalkduster"/>
              </a:rPr>
              <a:t>pietate</a:t>
            </a:r>
            <a:r>
              <a:rPr lang="it-IT" sz="2800" dirty="0">
                <a:solidFill>
                  <a:srgbClr val="FF0000"/>
                </a:solidFill>
                <a:cs typeface="Chalkduster"/>
              </a:rPr>
              <a:t> </a:t>
            </a:r>
            <a:r>
              <a:rPr lang="it-IT" sz="2800" dirty="0" err="1">
                <a:solidFill>
                  <a:srgbClr val="FF0000"/>
                </a:solidFill>
                <a:cs typeface="Chalkduster"/>
              </a:rPr>
              <a:t>virum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196499" y="4211312"/>
            <a:ext cx="18045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FF0000"/>
                </a:solidFill>
                <a:cs typeface="Chalkduster"/>
              </a:rPr>
              <a:t>labores</a:t>
            </a:r>
            <a:endParaRPr lang="it-IT" sz="2800" dirty="0">
              <a:solidFill>
                <a:srgbClr val="FF0000"/>
              </a:solidFill>
              <a:cs typeface="Chalkduster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001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enea.jp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726" y="0"/>
            <a:ext cx="9298726" cy="69393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5694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7105" y="296918"/>
            <a:ext cx="8626493" cy="2325864"/>
          </a:xfrm>
        </p:spPr>
        <p:txBody>
          <a:bodyPr/>
          <a:lstStyle/>
          <a:p>
            <a:pPr algn="r">
              <a:lnSpc>
                <a:spcPct val="110000"/>
              </a:lnSpc>
            </a:pPr>
            <a:r>
              <a:rPr lang="it-IT" sz="2800" dirty="0" smtClean="0">
                <a:latin typeface="Chalkduster"/>
                <a:cs typeface="Chalkduster"/>
              </a:rPr>
              <a:t>“Facesti come quei che va di notte</a:t>
            </a:r>
            <a:br>
              <a:rPr lang="it-IT" sz="2800" dirty="0" smtClean="0">
                <a:latin typeface="Chalkduster"/>
                <a:cs typeface="Chalkduster"/>
              </a:rPr>
            </a:br>
            <a:r>
              <a:rPr lang="it-IT" sz="2800" dirty="0" smtClean="0">
                <a:latin typeface="Chalkduster"/>
                <a:cs typeface="Chalkduster"/>
              </a:rPr>
              <a:t>che porta il lume dietro e sé non giova, </a:t>
            </a:r>
            <a:br>
              <a:rPr lang="it-IT" sz="2800" dirty="0" smtClean="0">
                <a:latin typeface="Chalkduster"/>
                <a:cs typeface="Chalkduster"/>
              </a:rPr>
            </a:br>
            <a:r>
              <a:rPr lang="it-IT" sz="2800" dirty="0" smtClean="0">
                <a:latin typeface="Chalkduster"/>
                <a:cs typeface="Chalkduster"/>
              </a:rPr>
              <a:t>ma dopo sé fa le persone dotte”</a:t>
            </a:r>
            <a:br>
              <a:rPr lang="it-IT" sz="2800" dirty="0" smtClean="0">
                <a:latin typeface="Chalkduster"/>
                <a:cs typeface="Chalkduster"/>
              </a:rPr>
            </a:br>
            <a:r>
              <a:rPr lang="it-IT" sz="1800" dirty="0" smtClean="0">
                <a:latin typeface="Chalkduster"/>
                <a:cs typeface="Chalkduster"/>
              </a:rPr>
              <a:t>(Dante, Purgatorio XXII)</a:t>
            </a:r>
            <a:endParaRPr lang="it-IT" sz="1800" dirty="0">
              <a:latin typeface="Chalkduster"/>
              <a:cs typeface="Chalkduster"/>
            </a:endParaRPr>
          </a:p>
        </p:txBody>
      </p:sp>
      <p:pic>
        <p:nvPicPr>
          <p:cNvPr id="3" name="Immagine 2" descr="dante virgil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470" y="3071473"/>
            <a:ext cx="2838137" cy="364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2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594497"/>
            <a:ext cx="7772400" cy="1362075"/>
          </a:xfrm>
        </p:spPr>
        <p:txBody>
          <a:bodyPr/>
          <a:lstStyle/>
          <a:p>
            <a:pPr algn="ctr"/>
            <a:r>
              <a:rPr lang="it-IT" dirty="0" smtClean="0">
                <a:latin typeface="Chalkduster"/>
                <a:cs typeface="Chalkduster"/>
              </a:rPr>
              <a:t>Publio Virgilio Marone </a:t>
            </a:r>
            <a:br>
              <a:rPr lang="it-IT" dirty="0" smtClean="0">
                <a:latin typeface="Chalkduster"/>
                <a:cs typeface="Chalkduster"/>
              </a:rPr>
            </a:br>
            <a:r>
              <a:rPr lang="it-IT" sz="4000" dirty="0" smtClean="0">
                <a:latin typeface="Chalkduster"/>
                <a:cs typeface="Chalkduster"/>
              </a:rPr>
              <a:t>(70 a.C. – 19 a.C.)</a:t>
            </a:r>
            <a:endParaRPr lang="it-IT" sz="4000" dirty="0">
              <a:latin typeface="Chalkduster"/>
              <a:cs typeface="Chalkduster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457200" y="2705260"/>
            <a:ext cx="8218776" cy="400840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Chalkduster"/>
                <a:cs typeface="Chalkduster"/>
              </a:rPr>
              <a:t>s</a:t>
            </a:r>
            <a:r>
              <a:rPr lang="it-IT" sz="3200" dirty="0" smtClean="0">
                <a:latin typeface="Chalkduster"/>
                <a:cs typeface="Chalkduster"/>
              </a:rPr>
              <a:t>crive tre opere poetiche:</a:t>
            </a:r>
          </a:p>
          <a:p>
            <a:endParaRPr lang="it-IT" sz="3200" dirty="0">
              <a:latin typeface="Chalkduster"/>
              <a:cs typeface="Chalkduster"/>
            </a:endParaRPr>
          </a:p>
          <a:p>
            <a:pPr marL="342900" indent="-342900">
              <a:buFont typeface="Arial"/>
              <a:buChar char="•"/>
            </a:pPr>
            <a:r>
              <a:rPr lang="it-IT" sz="3200" dirty="0" smtClean="0">
                <a:latin typeface="Chalkduster"/>
                <a:cs typeface="Chalkduster"/>
              </a:rPr>
              <a:t>Bucoliche</a:t>
            </a:r>
          </a:p>
          <a:p>
            <a:pPr marL="342900" indent="-342900">
              <a:buFont typeface="Arial"/>
              <a:buChar char="•"/>
            </a:pPr>
            <a:r>
              <a:rPr lang="it-IT" sz="3200" dirty="0" smtClean="0">
                <a:latin typeface="Chalkduster"/>
                <a:cs typeface="Chalkduster"/>
              </a:rPr>
              <a:t>Georgiche</a:t>
            </a:r>
          </a:p>
          <a:p>
            <a:pPr marL="342900" indent="-342900">
              <a:buFont typeface="Arial"/>
              <a:buChar char="•"/>
            </a:pPr>
            <a:r>
              <a:rPr lang="it-IT" sz="3200" dirty="0" smtClean="0">
                <a:latin typeface="Chalkduster"/>
                <a:cs typeface="Chalkduster"/>
              </a:rPr>
              <a:t>Eneide (composta tra il 29 a.C. e il 19 a.C.)</a:t>
            </a:r>
          </a:p>
          <a:p>
            <a:endParaRPr lang="it-IT" dirty="0"/>
          </a:p>
          <a:p>
            <a:pPr marL="342900" indent="-342900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53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539671" y="1204172"/>
            <a:ext cx="7772400" cy="4881326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b="0" dirty="0">
                <a:latin typeface="Chalkduster"/>
                <a:cs typeface="Chalkduster"/>
              </a:rPr>
              <a:t>Virgilio scrive l’Eneide per celebrare la stirpe di </a:t>
            </a:r>
            <a:r>
              <a:rPr lang="it-IT" dirty="0">
                <a:latin typeface="Chalkduster"/>
                <a:cs typeface="Chalkduster"/>
              </a:rPr>
              <a:t>Augusto</a:t>
            </a:r>
            <a:r>
              <a:rPr lang="it-IT" b="0" dirty="0">
                <a:latin typeface="Chalkduster"/>
                <a:cs typeface="Chalkduster"/>
              </a:rPr>
              <a:t>, la </a:t>
            </a:r>
            <a:r>
              <a:rPr lang="it-IT" dirty="0">
                <a:latin typeface="Chalkduster"/>
                <a:cs typeface="Chalkduster"/>
              </a:rPr>
              <a:t>gens Iulia</a:t>
            </a:r>
            <a:r>
              <a:rPr lang="it-IT" b="0" dirty="0">
                <a:latin typeface="Chalkduster"/>
                <a:cs typeface="Chalkduster"/>
              </a:rPr>
              <a:t>, facendone risalire le origini a </a:t>
            </a:r>
            <a:r>
              <a:rPr lang="it-IT" dirty="0">
                <a:latin typeface="Chalkduster"/>
                <a:cs typeface="Chalkduster"/>
              </a:rPr>
              <a:t>Iulo</a:t>
            </a:r>
            <a:r>
              <a:rPr lang="it-IT" b="0" dirty="0">
                <a:latin typeface="Chalkduster"/>
                <a:cs typeface="Chalkduster"/>
              </a:rPr>
              <a:t>, figlio di Enea.</a:t>
            </a:r>
          </a:p>
        </p:txBody>
      </p:sp>
    </p:spTree>
    <p:extLst>
      <p:ext uri="{BB962C8B-B14F-4D97-AF65-F5344CB8AC3E}">
        <p14:creationId xmlns:p14="http://schemas.microsoft.com/office/powerpoint/2010/main" val="4128766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0915" y="1847495"/>
            <a:ext cx="7536325" cy="2424837"/>
          </a:xfrm>
        </p:spPr>
        <p:txBody>
          <a:bodyPr/>
          <a:lstStyle/>
          <a:p>
            <a:r>
              <a:rPr lang="it-IT" sz="4400" b="0" dirty="0" smtClean="0">
                <a:latin typeface="Chalkduster"/>
                <a:cs typeface="Chalkduster"/>
              </a:rPr>
              <a:t>Il poema virgiliano si suddivide in </a:t>
            </a:r>
            <a:r>
              <a:rPr lang="it-IT" sz="4400" dirty="0" smtClean="0">
                <a:latin typeface="Chalkduster"/>
                <a:cs typeface="Chalkduster"/>
              </a:rPr>
              <a:t>XII </a:t>
            </a:r>
            <a:r>
              <a:rPr lang="it-IT" sz="4400" b="0" dirty="0" smtClean="0">
                <a:latin typeface="Chalkduster"/>
                <a:cs typeface="Chalkduster"/>
              </a:rPr>
              <a:t>libri che riprendono i due celebri poemi omerici: </a:t>
            </a:r>
            <a:br>
              <a:rPr lang="it-IT" sz="4400" b="0" dirty="0" smtClean="0">
                <a:latin typeface="Chalkduster"/>
                <a:cs typeface="Chalkduster"/>
              </a:rPr>
            </a:br>
            <a:r>
              <a:rPr lang="it-IT" sz="4400" b="0" dirty="0" smtClean="0">
                <a:latin typeface="Chalkduster"/>
                <a:cs typeface="Chalkduster"/>
              </a:rPr>
              <a:t/>
            </a:r>
            <a:br>
              <a:rPr lang="it-IT" sz="4400" b="0" dirty="0" smtClean="0">
                <a:latin typeface="Chalkduster"/>
                <a:cs typeface="Chalkduster"/>
              </a:rPr>
            </a:br>
            <a:endParaRPr lang="it-IT" sz="4000" b="0" dirty="0">
              <a:latin typeface="Chalkduster"/>
              <a:cs typeface="Chalkduster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0914" y="3859945"/>
            <a:ext cx="84929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4000" b="0" dirty="0" smtClean="0">
                <a:latin typeface="Chalkduster"/>
                <a:cs typeface="Chalkduster"/>
              </a:rPr>
              <a:t>libri </a:t>
            </a:r>
            <a:r>
              <a:rPr lang="it-IT" sz="4000" b="1" dirty="0" smtClean="0">
                <a:latin typeface="Chalkduster"/>
                <a:cs typeface="Chalkduster"/>
              </a:rPr>
              <a:t>I-VI</a:t>
            </a:r>
            <a:r>
              <a:rPr lang="it-IT" sz="4000" b="0" dirty="0" smtClean="0">
                <a:latin typeface="Chalkduster"/>
                <a:cs typeface="Chalkduster"/>
              </a:rPr>
              <a:t>: parte </a:t>
            </a:r>
            <a:r>
              <a:rPr lang="it-IT" sz="4000" b="0" dirty="0" err="1" smtClean="0">
                <a:latin typeface="Chalkduster"/>
                <a:cs typeface="Chalkduster"/>
              </a:rPr>
              <a:t>odissiaca</a:t>
            </a:r>
            <a:endParaRPr lang="it-IT" sz="4000" b="0" dirty="0" smtClean="0">
              <a:latin typeface="Chalkduster"/>
              <a:cs typeface="Chalkduster"/>
            </a:endParaRPr>
          </a:p>
          <a:p>
            <a:pPr marL="285750" indent="-285750">
              <a:buFont typeface="Arial"/>
              <a:buChar char="•"/>
            </a:pPr>
            <a:r>
              <a:rPr lang="it-IT" sz="4000" b="0" dirty="0" smtClean="0">
                <a:latin typeface="Chalkduster"/>
                <a:cs typeface="Chalkduster"/>
              </a:rPr>
              <a:t>libri </a:t>
            </a:r>
            <a:r>
              <a:rPr lang="it-IT" sz="4000" b="1" dirty="0" smtClean="0">
                <a:latin typeface="Chalkduster"/>
                <a:cs typeface="Chalkduster"/>
              </a:rPr>
              <a:t>VII-XII</a:t>
            </a:r>
            <a:r>
              <a:rPr lang="it-IT" sz="4000" b="0" dirty="0" smtClean="0">
                <a:latin typeface="Chalkduster"/>
                <a:cs typeface="Chalkduster"/>
              </a:rPr>
              <a:t>: parte </a:t>
            </a:r>
            <a:r>
              <a:rPr lang="it-IT" sz="4000" b="0" dirty="0" err="1" smtClean="0">
                <a:latin typeface="Chalkduster"/>
                <a:cs typeface="Chalkduster"/>
              </a:rPr>
              <a:t>iliadica</a:t>
            </a:r>
            <a:endParaRPr lang="it-IT" sz="40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06400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436080" y="4481983"/>
            <a:ext cx="6477000" cy="1914144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it-IT" sz="7200" dirty="0" smtClean="0">
                <a:latin typeface="Chalkduster"/>
                <a:cs typeface="Chalkduster"/>
              </a:rPr>
              <a:t>Iliade, proemio</a:t>
            </a:r>
            <a:endParaRPr lang="it-IT" sz="72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47693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115460" y="280423"/>
            <a:ext cx="9144000" cy="685800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it-IT" sz="3600" dirty="0">
                <a:cs typeface="American Typewriter"/>
              </a:rPr>
              <a:t>Canta</a:t>
            </a:r>
            <a:r>
              <a:rPr lang="it-IT" sz="3600" dirty="0" smtClean="0">
                <a:cs typeface="American Typewriter"/>
              </a:rPr>
              <a:t>, o dea, </a:t>
            </a:r>
            <a:r>
              <a:rPr lang="it-IT" sz="3600" dirty="0">
                <a:cs typeface="American Typewriter"/>
              </a:rPr>
              <a:t>l’ira di Achille </a:t>
            </a:r>
            <a:r>
              <a:rPr lang="it-IT" sz="3600" dirty="0" err="1">
                <a:cs typeface="American Typewriter"/>
              </a:rPr>
              <a:t>Pelide</a:t>
            </a:r>
            <a:r>
              <a:rPr lang="it-IT" sz="3600" dirty="0">
                <a:cs typeface="American Typewriter"/>
              </a:rPr>
              <a:t>,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rovinosa, </a:t>
            </a:r>
            <a:r>
              <a:rPr lang="it-IT" sz="3600" dirty="0" smtClean="0">
                <a:cs typeface="American Typewriter"/>
              </a:rPr>
              <a:t>che </a:t>
            </a:r>
            <a:r>
              <a:rPr lang="it-IT" sz="3600" dirty="0">
                <a:cs typeface="American Typewriter"/>
              </a:rPr>
              <a:t>infiniti dolori inflisse agli Achei,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gettò in preda all’Ade molte vite gagliarde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d’eroi, ne fece il bottino dei cani,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di tutti gli uccelli – consiglio di Zeus si compiva –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da quando prima si divisero contendendo</a:t>
            </a:r>
            <a:br>
              <a:rPr lang="it-IT" sz="3600" dirty="0">
                <a:cs typeface="American Typewriter"/>
              </a:rPr>
            </a:br>
            <a:r>
              <a:rPr lang="it-IT" sz="3600" dirty="0">
                <a:cs typeface="American Typewriter"/>
              </a:rPr>
              <a:t>l’</a:t>
            </a:r>
            <a:r>
              <a:rPr lang="it-IT" sz="3600" dirty="0" err="1">
                <a:cs typeface="American Typewriter"/>
              </a:rPr>
              <a:t>Atride</a:t>
            </a:r>
            <a:r>
              <a:rPr lang="it-IT" sz="3600" dirty="0">
                <a:cs typeface="American Typewriter"/>
              </a:rPr>
              <a:t> signore d’eroi e Achille glorioso.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5460" y="1616559"/>
            <a:ext cx="1303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Canta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18506" y="1616559"/>
            <a:ext cx="1533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latin typeface="+mj-lt"/>
                <a:cs typeface="American Typewriter"/>
              </a:rPr>
              <a:t>o dea</a:t>
            </a:r>
            <a:endParaRPr lang="it-IT" sz="3600" dirty="0"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42126" y="1616559"/>
            <a:ext cx="291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Achille </a:t>
            </a:r>
            <a:r>
              <a:rPr lang="it-IT" sz="3600" dirty="0" err="1" smtClean="0">
                <a:solidFill>
                  <a:srgbClr val="FF0000"/>
                </a:solidFill>
                <a:cs typeface="American Typewriter"/>
              </a:rPr>
              <a:t>Pelide</a:t>
            </a:r>
            <a:endParaRPr lang="it-IT" sz="3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162702" y="2217959"/>
            <a:ext cx="184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inflisse</a:t>
            </a:r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5460" y="2822903"/>
            <a:ext cx="1517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gettò</a:t>
            </a:r>
            <a:endParaRPr lang="it-IT" sz="3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946323" y="3403254"/>
            <a:ext cx="940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fece</a:t>
            </a:r>
            <a:endParaRPr lang="it-IT" sz="3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469944" y="5229081"/>
            <a:ext cx="303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cs typeface="American Typewriter"/>
              </a:rPr>
              <a:t>Achille glorioso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42253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436080" y="4481983"/>
            <a:ext cx="6477000" cy="1914144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it-IT" sz="7200" dirty="0" smtClean="0">
                <a:latin typeface="Chalkduster"/>
                <a:cs typeface="Chalkduster"/>
              </a:rPr>
              <a:t>Odissea, proemio</a:t>
            </a:r>
            <a:endParaRPr lang="it-IT" sz="72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122840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3391" y="775288"/>
            <a:ext cx="8609999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L’uomo ricco d’astuzie raccontami, o Musa, che a lungo</a:t>
            </a:r>
          </a:p>
          <a:p>
            <a:r>
              <a:rPr lang="it-IT" sz="2800" dirty="0"/>
              <a:t>errò dopo ch’ebbe distrutto la rocca sacra di Troia;</a:t>
            </a:r>
          </a:p>
          <a:p>
            <a:r>
              <a:rPr lang="it-IT" sz="2800" dirty="0"/>
              <a:t>di molti uomini le città vide e conobbe la mente,</a:t>
            </a:r>
          </a:p>
          <a:p>
            <a:r>
              <a:rPr lang="it-IT" sz="2800" dirty="0"/>
              <a:t>molti dolori patì in cuore sul mare,</a:t>
            </a:r>
          </a:p>
          <a:p>
            <a:r>
              <a:rPr lang="it-IT" sz="2800" dirty="0"/>
              <a:t>lottando per la sua vita e pel ritorno dei suoi.</a:t>
            </a:r>
          </a:p>
          <a:p>
            <a:r>
              <a:rPr lang="it-IT" sz="2800" dirty="0"/>
              <a:t>Ma non li salvò, benché tanto volesse,</a:t>
            </a:r>
          </a:p>
          <a:p>
            <a:r>
              <a:rPr lang="it-IT" sz="2800" dirty="0"/>
              <a:t>per loro propria follia si perdettero, pazzi!</a:t>
            </a:r>
          </a:p>
          <a:p>
            <a:r>
              <a:rPr lang="it-IT" sz="2800" dirty="0"/>
              <a:t>ché mangiarono i bovi del Sole Iperone,</a:t>
            </a:r>
          </a:p>
          <a:p>
            <a:r>
              <a:rPr lang="it-IT" sz="2800" dirty="0"/>
              <a:t>e il Sole distrusse il giorno del loro ritorno.</a:t>
            </a:r>
          </a:p>
          <a:p>
            <a:r>
              <a:rPr lang="it-IT" sz="2800" dirty="0"/>
              <a:t>Anche a noi di’ qualcosa di queste avventure, o dea, figlia di Zeus.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529777" y="775288"/>
            <a:ext cx="3117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raccontami, o Musa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3390" y="775288"/>
            <a:ext cx="359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L’uomo ricco d’astuzie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10224" y="1187663"/>
            <a:ext cx="2853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ebbe distrutto 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661724" y="1611913"/>
            <a:ext cx="394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vide e conobbe la mente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8373" y="2046902"/>
            <a:ext cx="3919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molti dolori patì in cuore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20896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Calamaio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Calamaio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lama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182</TotalTime>
  <Words>407</Words>
  <Application>Microsoft Macintosh PowerPoint</Application>
  <PresentationFormat>Presentazione su schermo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Calamaio</vt:lpstr>
      <vt:lpstr>Quelli che mi lasciano proprio senza fiato sono i libri che quando li hai finiti di leggere e tutto quel che segue vorresti che l'autore fosse tuo amico per la pelle e poterlo chiamare al telefono tutte le volte che ti gira.  (J.D. Salinger, Il giovane Holden)</vt:lpstr>
      <vt:lpstr>“Facesti come quei che va di notte che porta il lume dietro e sé non giova,  ma dopo sé fa le persone dotte” (Dante, Purgatorio XXII)</vt:lpstr>
      <vt:lpstr>Publio Virgilio Marone  (70 a.C. – 19 a.C.)</vt:lpstr>
      <vt:lpstr>Virgilio scrive l’Eneide per celebrare la stirpe di Augusto, la gens Iulia, facendone risalire le origini a Iulo, figlio di Enea.</vt:lpstr>
      <vt:lpstr>Il poema virgiliano si suddivide in XII libri che riprendono i due celebri poemi omerici:   </vt:lpstr>
      <vt:lpstr>Iliade, proemio</vt:lpstr>
      <vt:lpstr>Canta, o dea, l’ira di Achille Pelide, rovinosa, che infiniti dolori inflisse agli Achei, gettò in preda all’Ade molte vite gagliarde d’eroi, ne fece il bottino dei cani, di tutti gli uccelli – consiglio di Zeus si compiva – da quando prima si divisero contendendo l’Atride signore d’eroi e Achille glorioso.</vt:lpstr>
      <vt:lpstr>Odissea, proemio</vt:lpstr>
      <vt:lpstr>Presentazione di PowerPoint</vt:lpstr>
      <vt:lpstr>Eneide, proemio</vt:lpstr>
      <vt:lpstr>Presentazione di PowerPoint</vt:lpstr>
      <vt:lpstr>Presentazione di PowerPoint</vt:lpstr>
      <vt:lpstr>Presentazione di PowerPoint</vt:lpstr>
    </vt:vector>
  </TitlesOfParts>
  <Company>Liceo Malpighi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Quelli che mi lasciano proprio senza fiato sono i libri che quando li hai finiti di leggere e tutto quel che segue vorresti che l'autore fosse tuo amico per la pelle e poterlo chiamare al telefono tutte le volte che ti gira. (J.D. Sa  Dcapitolo III)</dc:title>
  <dc:creator>Mara Ferroni</dc:creator>
  <cp:lastModifiedBy>Mara Ferroni</cp:lastModifiedBy>
  <cp:revision>27</cp:revision>
  <cp:lastPrinted>2012-12-03T16:22:03Z</cp:lastPrinted>
  <dcterms:created xsi:type="dcterms:W3CDTF">2012-12-03T14:08:15Z</dcterms:created>
  <dcterms:modified xsi:type="dcterms:W3CDTF">2012-12-03T17:12:22Z</dcterms:modified>
</cp:coreProperties>
</file>